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3"/>
  </p:handoutMasterIdLst>
  <p:sldIdLst>
    <p:sldId id="256" r:id="rId2"/>
  </p:sldIdLst>
  <p:sldSz cx="40233600" cy="31089600"/>
  <p:notesSz cx="6858000" cy="9144000"/>
  <p:defaultTextStyle>
    <a:defPPr>
      <a:defRPr lang="en-US"/>
    </a:defPPr>
    <a:lvl1pPr marL="0" algn="l" defTabSz="3423514" rtl="0" eaLnBrk="1" latinLnBrk="0" hangingPunct="1">
      <a:defRPr sz="6739" kern="1200">
        <a:solidFill>
          <a:schemeClr val="tx1"/>
        </a:solidFill>
        <a:latin typeface="+mn-lt"/>
        <a:ea typeface="+mn-ea"/>
        <a:cs typeface="+mn-cs"/>
      </a:defRPr>
    </a:lvl1pPr>
    <a:lvl2pPr marL="1711757" algn="l" defTabSz="3423514" rtl="0" eaLnBrk="1" latinLnBrk="0" hangingPunct="1">
      <a:defRPr sz="6739" kern="1200">
        <a:solidFill>
          <a:schemeClr val="tx1"/>
        </a:solidFill>
        <a:latin typeface="+mn-lt"/>
        <a:ea typeface="+mn-ea"/>
        <a:cs typeface="+mn-cs"/>
      </a:defRPr>
    </a:lvl2pPr>
    <a:lvl3pPr marL="3423514" algn="l" defTabSz="3423514" rtl="0" eaLnBrk="1" latinLnBrk="0" hangingPunct="1">
      <a:defRPr sz="6739" kern="1200">
        <a:solidFill>
          <a:schemeClr val="tx1"/>
        </a:solidFill>
        <a:latin typeface="+mn-lt"/>
        <a:ea typeface="+mn-ea"/>
        <a:cs typeface="+mn-cs"/>
      </a:defRPr>
    </a:lvl3pPr>
    <a:lvl4pPr marL="5135270" algn="l" defTabSz="3423514" rtl="0" eaLnBrk="1" latinLnBrk="0" hangingPunct="1">
      <a:defRPr sz="6739" kern="1200">
        <a:solidFill>
          <a:schemeClr val="tx1"/>
        </a:solidFill>
        <a:latin typeface="+mn-lt"/>
        <a:ea typeface="+mn-ea"/>
        <a:cs typeface="+mn-cs"/>
      </a:defRPr>
    </a:lvl4pPr>
    <a:lvl5pPr marL="6847027" algn="l" defTabSz="3423514" rtl="0" eaLnBrk="1" latinLnBrk="0" hangingPunct="1">
      <a:defRPr sz="6739" kern="1200">
        <a:solidFill>
          <a:schemeClr val="tx1"/>
        </a:solidFill>
        <a:latin typeface="+mn-lt"/>
        <a:ea typeface="+mn-ea"/>
        <a:cs typeface="+mn-cs"/>
      </a:defRPr>
    </a:lvl5pPr>
    <a:lvl6pPr marL="8558784" algn="l" defTabSz="3423514" rtl="0" eaLnBrk="1" latinLnBrk="0" hangingPunct="1">
      <a:defRPr sz="6739" kern="1200">
        <a:solidFill>
          <a:schemeClr val="tx1"/>
        </a:solidFill>
        <a:latin typeface="+mn-lt"/>
        <a:ea typeface="+mn-ea"/>
        <a:cs typeface="+mn-cs"/>
      </a:defRPr>
    </a:lvl6pPr>
    <a:lvl7pPr marL="10270541" algn="l" defTabSz="3423514" rtl="0" eaLnBrk="1" latinLnBrk="0" hangingPunct="1">
      <a:defRPr sz="6739" kern="1200">
        <a:solidFill>
          <a:schemeClr val="tx1"/>
        </a:solidFill>
        <a:latin typeface="+mn-lt"/>
        <a:ea typeface="+mn-ea"/>
        <a:cs typeface="+mn-cs"/>
      </a:defRPr>
    </a:lvl7pPr>
    <a:lvl8pPr marL="11982298" algn="l" defTabSz="3423514" rtl="0" eaLnBrk="1" latinLnBrk="0" hangingPunct="1">
      <a:defRPr sz="6739" kern="1200">
        <a:solidFill>
          <a:schemeClr val="tx1"/>
        </a:solidFill>
        <a:latin typeface="+mn-lt"/>
        <a:ea typeface="+mn-ea"/>
        <a:cs typeface="+mn-cs"/>
      </a:defRPr>
    </a:lvl8pPr>
    <a:lvl9pPr marL="13694054" algn="l" defTabSz="3423514" rtl="0" eaLnBrk="1" latinLnBrk="0" hangingPunct="1">
      <a:defRPr sz="673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3566"/>
    <a:srgbClr val="F5B827"/>
    <a:srgbClr val="00A3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5"/>
    <p:restoredTop sz="94658"/>
  </p:normalViewPr>
  <p:slideViewPr>
    <p:cSldViewPr snapToGrid="0" snapToObjects="1">
      <p:cViewPr varScale="1">
        <p:scale>
          <a:sx n="19" d="100"/>
          <a:sy n="19" d="100"/>
        </p:scale>
        <p:origin x="1891" y="115"/>
      </p:cViewPr>
      <p:guideLst/>
    </p:cSldViewPr>
  </p:slideViewPr>
  <p:notesTextViewPr>
    <p:cViewPr>
      <p:scale>
        <a:sx n="1" d="1"/>
        <a:sy n="1" d="1"/>
      </p:scale>
      <p:origin x="0" y="0"/>
    </p:cViewPr>
  </p:notesTextViewPr>
  <p:notesViewPr>
    <p:cSldViewPr snapToGrid="0" snapToObjects="1">
      <p:cViewPr varScale="1">
        <p:scale>
          <a:sx n="171" d="100"/>
          <a:sy n="171" d="100"/>
        </p:scale>
        <p:origin x="5272" y="16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45DAFC-53B3-214F-B637-63E751F01F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A63EF50-761B-EA47-AB99-1CE06D289D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4DD6DD-7CF9-4E4F-94AA-89E0F5FF41EE}" type="datetimeFigureOut">
              <a:rPr lang="en-US" smtClean="0"/>
              <a:t>4/14/2020</a:t>
            </a:fld>
            <a:endParaRPr lang="en-US"/>
          </a:p>
        </p:txBody>
      </p:sp>
      <p:sp>
        <p:nvSpPr>
          <p:cNvPr id="4" name="Footer Placeholder 3">
            <a:extLst>
              <a:ext uri="{FF2B5EF4-FFF2-40B4-BE49-F238E27FC236}">
                <a16:creationId xmlns:a16="http://schemas.microsoft.com/office/drawing/2014/main" id="{8B770CF5-E1A1-684E-9442-B7D18D2B9EF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73561F2-7829-524E-83FC-792C439926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08D8F64-877E-7643-85ED-7B74759530B7}" type="slidenum">
              <a:rPr lang="en-US" smtClean="0"/>
              <a:t>‹#›</a:t>
            </a:fld>
            <a:endParaRPr lang="en-US"/>
          </a:p>
        </p:txBody>
      </p:sp>
    </p:spTree>
    <p:extLst>
      <p:ext uri="{BB962C8B-B14F-4D97-AF65-F5344CB8AC3E}">
        <p14:creationId xmlns:p14="http://schemas.microsoft.com/office/powerpoint/2010/main" val="29663817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088045"/>
            <a:ext cx="34198560" cy="10823787"/>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6329239"/>
            <a:ext cx="30175200" cy="7506121"/>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E677B0-419F-3346-AEA6-E537A8118DF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26946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E677B0-419F-3346-AEA6-E537A8118DF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407051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655233"/>
            <a:ext cx="8675370" cy="263469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655233"/>
            <a:ext cx="25523190" cy="26346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E677B0-419F-3346-AEA6-E537A8118DF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87029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E677B0-419F-3346-AEA6-E537A8118DF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1040891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7750819"/>
            <a:ext cx="34701480" cy="1293240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0805572"/>
            <a:ext cx="34701480" cy="680084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E677B0-419F-3346-AEA6-E537A8118DF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131463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276166"/>
            <a:ext cx="17099280" cy="197260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276166"/>
            <a:ext cx="17099280" cy="197260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E677B0-419F-3346-AEA6-E537A8118DFA}"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251573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655240"/>
            <a:ext cx="34701480" cy="60092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7621272"/>
            <a:ext cx="17020696" cy="373506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Edit Master text styles</a:t>
            </a:r>
          </a:p>
        </p:txBody>
      </p:sp>
      <p:sp>
        <p:nvSpPr>
          <p:cNvPr id="4" name="Content Placeholder 3"/>
          <p:cNvSpPr>
            <a:spLocks noGrp="1"/>
          </p:cNvSpPr>
          <p:nvPr>
            <p:ph sz="half" idx="2"/>
          </p:nvPr>
        </p:nvSpPr>
        <p:spPr>
          <a:xfrm>
            <a:off x="2771305" y="11356340"/>
            <a:ext cx="17020696" cy="167034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7621272"/>
            <a:ext cx="17104520" cy="373506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Edit Master text styles</a:t>
            </a:r>
          </a:p>
        </p:txBody>
      </p:sp>
      <p:sp>
        <p:nvSpPr>
          <p:cNvPr id="6" name="Content Placeholder 5"/>
          <p:cNvSpPr>
            <a:spLocks noGrp="1"/>
          </p:cNvSpPr>
          <p:nvPr>
            <p:ph sz="quarter" idx="4"/>
          </p:nvPr>
        </p:nvSpPr>
        <p:spPr>
          <a:xfrm>
            <a:off x="20368262" y="11356340"/>
            <a:ext cx="17104520" cy="167034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E677B0-419F-3346-AEA6-E537A8118DFA}"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2616926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E677B0-419F-3346-AEA6-E537A8118DFA}"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172922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677B0-419F-3346-AEA6-E537A8118DFA}"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191606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072640"/>
            <a:ext cx="12976383" cy="725424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476333"/>
            <a:ext cx="20368260" cy="22093767"/>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326880"/>
            <a:ext cx="12976383" cy="17279199"/>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Edit Master text styles</a:t>
            </a:r>
          </a:p>
        </p:txBody>
      </p:sp>
      <p:sp>
        <p:nvSpPr>
          <p:cNvPr id="5" name="Date Placeholder 4"/>
          <p:cNvSpPr>
            <a:spLocks noGrp="1"/>
          </p:cNvSpPr>
          <p:nvPr>
            <p:ph type="dt" sz="half" idx="10"/>
          </p:nvPr>
        </p:nvSpPr>
        <p:spPr/>
        <p:txBody>
          <a:bodyPr/>
          <a:lstStyle/>
          <a:p>
            <a:fld id="{37E677B0-419F-3346-AEA6-E537A8118DFA}"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1008776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072640"/>
            <a:ext cx="12976383" cy="725424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476333"/>
            <a:ext cx="20368260" cy="22093767"/>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326880"/>
            <a:ext cx="12976383" cy="17279199"/>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Edit Master text styles</a:t>
            </a:r>
          </a:p>
        </p:txBody>
      </p:sp>
      <p:sp>
        <p:nvSpPr>
          <p:cNvPr id="5" name="Date Placeholder 4"/>
          <p:cNvSpPr>
            <a:spLocks noGrp="1"/>
          </p:cNvSpPr>
          <p:nvPr>
            <p:ph type="dt" sz="half" idx="10"/>
          </p:nvPr>
        </p:nvSpPr>
        <p:spPr/>
        <p:txBody>
          <a:bodyPr/>
          <a:lstStyle/>
          <a:p>
            <a:fld id="{37E677B0-419F-3346-AEA6-E537A8118DFA}"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24A69-0C1F-A24F-A5DA-82687E67AB2C}" type="slidenum">
              <a:rPr lang="en-US" smtClean="0"/>
              <a:t>‹#›</a:t>
            </a:fld>
            <a:endParaRPr lang="en-US"/>
          </a:p>
        </p:txBody>
      </p:sp>
    </p:spTree>
    <p:extLst>
      <p:ext uri="{BB962C8B-B14F-4D97-AF65-F5344CB8AC3E}">
        <p14:creationId xmlns:p14="http://schemas.microsoft.com/office/powerpoint/2010/main" val="2887765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655240"/>
            <a:ext cx="34701480" cy="600921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276166"/>
            <a:ext cx="34701480" cy="197260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28815460"/>
            <a:ext cx="9052560" cy="1655233"/>
          </a:xfrm>
          <a:prstGeom prst="rect">
            <a:avLst/>
          </a:prstGeom>
        </p:spPr>
        <p:txBody>
          <a:bodyPr vert="horz" lIns="91440" tIns="45720" rIns="91440" bIns="45720" rtlCol="0" anchor="ctr"/>
          <a:lstStyle>
            <a:lvl1pPr algn="l">
              <a:defRPr sz="5280">
                <a:solidFill>
                  <a:schemeClr val="tx1">
                    <a:tint val="75000"/>
                  </a:schemeClr>
                </a:solidFill>
              </a:defRPr>
            </a:lvl1pPr>
          </a:lstStyle>
          <a:p>
            <a:fld id="{37E677B0-419F-3346-AEA6-E537A8118DFA}" type="datetimeFigureOut">
              <a:rPr lang="en-US" smtClean="0"/>
              <a:t>4/14/2020</a:t>
            </a:fld>
            <a:endParaRPr lang="en-US"/>
          </a:p>
        </p:txBody>
      </p:sp>
      <p:sp>
        <p:nvSpPr>
          <p:cNvPr id="5" name="Footer Placeholder 4"/>
          <p:cNvSpPr>
            <a:spLocks noGrp="1"/>
          </p:cNvSpPr>
          <p:nvPr>
            <p:ph type="ftr" sz="quarter" idx="3"/>
          </p:nvPr>
        </p:nvSpPr>
        <p:spPr>
          <a:xfrm>
            <a:off x="13327380" y="28815460"/>
            <a:ext cx="13578840" cy="1655233"/>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28815460"/>
            <a:ext cx="9052560" cy="1655233"/>
          </a:xfrm>
          <a:prstGeom prst="rect">
            <a:avLst/>
          </a:prstGeom>
        </p:spPr>
        <p:txBody>
          <a:bodyPr vert="horz" lIns="91440" tIns="45720" rIns="91440" bIns="45720" rtlCol="0" anchor="ctr"/>
          <a:lstStyle>
            <a:lvl1pPr algn="r">
              <a:defRPr sz="5280">
                <a:solidFill>
                  <a:schemeClr val="tx1">
                    <a:tint val="75000"/>
                  </a:schemeClr>
                </a:solidFill>
              </a:defRPr>
            </a:lvl1pPr>
          </a:lstStyle>
          <a:p>
            <a:fld id="{5E424A69-0C1F-A24F-A5DA-82687E67AB2C}" type="slidenum">
              <a:rPr lang="en-US" smtClean="0"/>
              <a:t>‹#›</a:t>
            </a:fld>
            <a:endParaRPr lang="en-US"/>
          </a:p>
        </p:txBody>
      </p:sp>
    </p:spTree>
    <p:extLst>
      <p:ext uri="{BB962C8B-B14F-4D97-AF65-F5344CB8AC3E}">
        <p14:creationId xmlns:p14="http://schemas.microsoft.com/office/powerpoint/2010/main" val="3363507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642CF64-2D16-F449-A9DC-5613AC8D92E6}"/>
              </a:ext>
            </a:extLst>
          </p:cNvPr>
          <p:cNvSpPr txBox="1"/>
          <p:nvPr/>
        </p:nvSpPr>
        <p:spPr>
          <a:xfrm>
            <a:off x="1366206" y="538826"/>
            <a:ext cx="35333218" cy="2554545"/>
          </a:xfrm>
          <a:prstGeom prst="rect">
            <a:avLst/>
          </a:prstGeom>
          <a:noFill/>
        </p:spPr>
        <p:txBody>
          <a:bodyPr wrap="square" rtlCol="0">
            <a:spAutoFit/>
          </a:bodyPr>
          <a:lstStyle/>
          <a:p>
            <a:r>
              <a:rPr lang="en-US" sz="16000" b="1" dirty="0">
                <a:solidFill>
                  <a:srgbClr val="003366"/>
                </a:solidFill>
                <a:latin typeface="Times New Roman" panose="02020603050405020304" pitchFamily="18" charset="0"/>
                <a:ea typeface="Oswald"/>
                <a:cs typeface="Times New Roman" panose="02020603050405020304" pitchFamily="18" charset="0"/>
                <a:sym typeface="Oswald"/>
              </a:rPr>
              <a:t>Smart Mosquito Trap: Detection</a:t>
            </a:r>
          </a:p>
        </p:txBody>
      </p:sp>
      <p:sp>
        <p:nvSpPr>
          <p:cNvPr id="9" name="TextBox 8">
            <a:extLst>
              <a:ext uri="{FF2B5EF4-FFF2-40B4-BE49-F238E27FC236}">
                <a16:creationId xmlns:a16="http://schemas.microsoft.com/office/drawing/2014/main" id="{199CE728-D159-834E-9FC9-F62FBD3B6DFE}"/>
              </a:ext>
            </a:extLst>
          </p:cNvPr>
          <p:cNvSpPr txBox="1"/>
          <p:nvPr/>
        </p:nvSpPr>
        <p:spPr>
          <a:xfrm>
            <a:off x="1493519" y="4453133"/>
            <a:ext cx="35333218" cy="923330"/>
          </a:xfrm>
          <a:prstGeom prst="rect">
            <a:avLst/>
          </a:prstGeom>
          <a:noFill/>
        </p:spPr>
        <p:txBody>
          <a:bodyPr wrap="square" rtlCol="0">
            <a:spAutoFit/>
          </a:bodyPr>
          <a:lstStyle/>
          <a:p>
            <a:r>
              <a:rPr lang="en-US" sz="5000" dirty="0">
                <a:solidFill>
                  <a:srgbClr val="083566"/>
                </a:solidFill>
                <a:latin typeface="Times New Roman" panose="02020603050405020304" pitchFamily="18" charset="0"/>
                <a:cs typeface="Times New Roman" panose="02020603050405020304" pitchFamily="18" charset="0"/>
              </a:rPr>
              <a:t>The School of Informatics, Computing, and Cyber Systems, Northern Arizona University, Flagstaff</a:t>
            </a:r>
            <a:r>
              <a:rPr lang="en-US" sz="5000" dirty="0">
                <a:solidFill>
                  <a:srgbClr val="083566"/>
                </a:solidFill>
                <a:latin typeface="Arial" panose="020B0604020202020204" pitchFamily="34" charset="0"/>
                <a:cs typeface="Arial" panose="020B0604020202020204" pitchFamily="34" charset="0"/>
              </a:rPr>
              <a:t>, </a:t>
            </a:r>
            <a:r>
              <a:rPr lang="en-US" sz="5400" dirty="0">
                <a:solidFill>
                  <a:schemeClr val="bg1"/>
                </a:solidFill>
                <a:latin typeface="Arial" panose="020B0604020202020204" pitchFamily="34" charset="0"/>
                <a:cs typeface="Arial" panose="020B0604020202020204" pitchFamily="34" charset="0"/>
              </a:rPr>
              <a:t>AZ 86011</a:t>
            </a:r>
            <a:endParaRPr lang="en-US" sz="5400" dirty="0">
              <a:solidFill>
                <a:schemeClr val="bg1"/>
              </a:solidFill>
              <a:latin typeface="Oswald"/>
              <a:ea typeface="Oswald"/>
              <a:cs typeface="Oswald"/>
              <a:sym typeface="Oswald"/>
            </a:endParaRPr>
          </a:p>
        </p:txBody>
      </p:sp>
      <p:sp>
        <p:nvSpPr>
          <p:cNvPr id="10" name="TextBox 9">
            <a:extLst>
              <a:ext uri="{FF2B5EF4-FFF2-40B4-BE49-F238E27FC236}">
                <a16:creationId xmlns:a16="http://schemas.microsoft.com/office/drawing/2014/main" id="{C3863D5C-B706-1A48-8A0A-585D2FB84CE3}"/>
              </a:ext>
            </a:extLst>
          </p:cNvPr>
          <p:cNvSpPr txBox="1"/>
          <p:nvPr/>
        </p:nvSpPr>
        <p:spPr>
          <a:xfrm>
            <a:off x="1493519" y="2952922"/>
            <a:ext cx="36092176" cy="1323439"/>
          </a:xfrm>
          <a:prstGeom prst="rect">
            <a:avLst/>
          </a:prstGeom>
          <a:noFill/>
        </p:spPr>
        <p:txBody>
          <a:bodyPr wrap="square" rtlCol="0">
            <a:spAutoFit/>
          </a:bodyPr>
          <a:lstStyle/>
          <a:p>
            <a:r>
              <a:rPr lang="en-US" sz="8000" dirty="0">
                <a:solidFill>
                  <a:srgbClr val="083566"/>
                </a:solidFill>
                <a:latin typeface="Times New Roman" panose="02020603050405020304" pitchFamily="18" charset="0"/>
                <a:ea typeface="Droid Serif"/>
                <a:cs typeface="Times New Roman" panose="02020603050405020304" pitchFamily="18" charset="0"/>
                <a:sym typeface="Droid Serif"/>
              </a:rPr>
              <a:t>Heather Melville, </a:t>
            </a:r>
            <a:r>
              <a:rPr lang="en-US" sz="8000" dirty="0">
                <a:solidFill>
                  <a:srgbClr val="083566"/>
                </a:solidFill>
                <a:latin typeface="Times New Roman" panose="02020603050405020304" pitchFamily="18" charset="0"/>
                <a:cs typeface="Times New Roman" panose="02020603050405020304" pitchFamily="18" charset="0"/>
              </a:rPr>
              <a:t>Abdulrahman Almutairi, Saud </a:t>
            </a:r>
            <a:r>
              <a:rPr lang="en-US" sz="8000" dirty="0" err="1">
                <a:solidFill>
                  <a:srgbClr val="083566"/>
                </a:solidFill>
                <a:latin typeface="Times New Roman" panose="02020603050405020304" pitchFamily="18" charset="0"/>
                <a:cs typeface="Times New Roman" panose="02020603050405020304" pitchFamily="18" charset="0"/>
              </a:rPr>
              <a:t>Aljouhar</a:t>
            </a:r>
            <a:r>
              <a:rPr lang="en-US" sz="8000" dirty="0">
                <a:solidFill>
                  <a:srgbClr val="083566"/>
                </a:solidFill>
                <a:latin typeface="Times New Roman" panose="02020603050405020304" pitchFamily="18" charset="0"/>
                <a:cs typeface="Times New Roman" panose="02020603050405020304" pitchFamily="18" charset="0"/>
              </a:rPr>
              <a:t>, </a:t>
            </a:r>
            <a:r>
              <a:rPr lang="en-US" sz="8000" dirty="0" err="1">
                <a:solidFill>
                  <a:srgbClr val="083566"/>
                </a:solidFill>
                <a:latin typeface="Times New Roman" panose="02020603050405020304" pitchFamily="18" charset="0"/>
                <a:cs typeface="Times New Roman" panose="02020603050405020304" pitchFamily="18" charset="0"/>
              </a:rPr>
              <a:t>Chongxiang</a:t>
            </a:r>
            <a:r>
              <a:rPr lang="en-US" sz="8000" dirty="0">
                <a:solidFill>
                  <a:srgbClr val="083566"/>
                </a:solidFill>
                <a:latin typeface="Times New Roman" panose="02020603050405020304" pitchFamily="18" charset="0"/>
                <a:cs typeface="Times New Roman" panose="02020603050405020304" pitchFamily="18" charset="0"/>
              </a:rPr>
              <a:t> Cui</a:t>
            </a:r>
            <a:endParaRPr lang="en-US" sz="8000" dirty="0">
              <a:solidFill>
                <a:srgbClr val="083566"/>
              </a:solidFill>
              <a:latin typeface="Times New Roman" panose="02020603050405020304" pitchFamily="18" charset="0"/>
              <a:ea typeface="Droid Serif"/>
              <a:cs typeface="Times New Roman" panose="02020603050405020304" pitchFamily="18" charset="0"/>
              <a:sym typeface="Droid Serif"/>
            </a:endParaRPr>
          </a:p>
        </p:txBody>
      </p:sp>
      <p:pic>
        <p:nvPicPr>
          <p:cNvPr id="59" name="Picture 58">
            <a:extLst>
              <a:ext uri="{FF2B5EF4-FFF2-40B4-BE49-F238E27FC236}">
                <a16:creationId xmlns:a16="http://schemas.microsoft.com/office/drawing/2014/main" id="{9FC25278-6DD7-4740-956D-D0CE81571523}"/>
              </a:ext>
            </a:extLst>
          </p:cNvPr>
          <p:cNvPicPr>
            <a:picLocks noChangeAspect="1"/>
          </p:cNvPicPr>
          <p:nvPr/>
        </p:nvPicPr>
        <p:blipFill>
          <a:blip r:embed="rId2"/>
          <a:stretch>
            <a:fillRect/>
          </a:stretch>
        </p:blipFill>
        <p:spPr>
          <a:xfrm>
            <a:off x="34581694" y="1011723"/>
            <a:ext cx="3295426" cy="3882398"/>
          </a:xfrm>
          <a:prstGeom prst="rect">
            <a:avLst/>
          </a:prstGeom>
        </p:spPr>
      </p:pic>
      <p:sp>
        <p:nvSpPr>
          <p:cNvPr id="7" name="Rectangle 6">
            <a:extLst>
              <a:ext uri="{FF2B5EF4-FFF2-40B4-BE49-F238E27FC236}">
                <a16:creationId xmlns:a16="http://schemas.microsoft.com/office/drawing/2014/main" id="{8089A3D9-397A-0646-B8F7-0D8D3326DB6D}"/>
              </a:ext>
            </a:extLst>
          </p:cNvPr>
          <p:cNvSpPr/>
          <p:nvPr/>
        </p:nvSpPr>
        <p:spPr>
          <a:xfrm>
            <a:off x="1493518" y="6208236"/>
            <a:ext cx="11359813" cy="124821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C19E82E-5FAA-6E4D-A983-1951F33C4178}"/>
              </a:ext>
            </a:extLst>
          </p:cNvPr>
          <p:cNvSpPr/>
          <p:nvPr/>
        </p:nvSpPr>
        <p:spPr>
          <a:xfrm>
            <a:off x="1493519" y="6173389"/>
            <a:ext cx="9235440" cy="1584960"/>
          </a:xfrm>
          <a:prstGeom prst="rect">
            <a:avLst/>
          </a:prstGeom>
          <a:solidFill>
            <a:srgbClr val="F5B827"/>
          </a:solidFill>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r>
              <a:rPr lang="en-US" b="1" dirty="0">
                <a:solidFill>
                  <a:srgbClr val="083566"/>
                </a:solidFill>
                <a:latin typeface="Times New Roman" panose="02020603050405020304" pitchFamily="18" charset="0"/>
                <a:cs typeface="Times New Roman" panose="02020603050405020304" pitchFamily="18" charset="0"/>
              </a:rPr>
              <a:t>Abstract</a:t>
            </a:r>
          </a:p>
        </p:txBody>
      </p:sp>
      <p:sp>
        <p:nvSpPr>
          <p:cNvPr id="29" name="Rectangle 28">
            <a:extLst>
              <a:ext uri="{FF2B5EF4-FFF2-40B4-BE49-F238E27FC236}">
                <a16:creationId xmlns:a16="http://schemas.microsoft.com/office/drawing/2014/main" id="{C0180D76-C8E4-0B4F-86D4-76CA2FC811D9}"/>
              </a:ext>
            </a:extLst>
          </p:cNvPr>
          <p:cNvSpPr/>
          <p:nvPr/>
        </p:nvSpPr>
        <p:spPr>
          <a:xfrm>
            <a:off x="13428072" y="6208236"/>
            <a:ext cx="25534899" cy="124821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7A284E9-3117-064A-AA41-1E8F93B476DD}"/>
              </a:ext>
            </a:extLst>
          </p:cNvPr>
          <p:cNvSpPr/>
          <p:nvPr/>
        </p:nvSpPr>
        <p:spPr>
          <a:xfrm>
            <a:off x="13377686" y="6197724"/>
            <a:ext cx="9235440" cy="1584960"/>
          </a:xfrm>
          <a:prstGeom prst="rect">
            <a:avLst/>
          </a:prstGeom>
          <a:solidFill>
            <a:srgbClr val="F5B827"/>
          </a:solidFill>
        </p:spPr>
        <p:style>
          <a:lnRef idx="2">
            <a:schemeClr val="accent1">
              <a:shade val="50000"/>
            </a:schemeClr>
          </a:lnRef>
          <a:fillRef idx="1">
            <a:schemeClr val="accent1"/>
          </a:fillRef>
          <a:effectRef idx="0">
            <a:schemeClr val="accent1"/>
          </a:effectRef>
          <a:fontRef idx="minor">
            <a:schemeClr val="lt1"/>
          </a:fontRef>
        </p:style>
        <p:txBody>
          <a:bodyPr lIns="548640" rIns="91440" rtlCol="0" anchor="ctr"/>
          <a:lstStyle/>
          <a:p>
            <a:r>
              <a:rPr lang="en-US" b="1" dirty="0">
                <a:solidFill>
                  <a:srgbClr val="083566"/>
                </a:solidFill>
                <a:latin typeface="Times New Roman" panose="02020603050405020304" pitchFamily="18" charset="0"/>
                <a:cs typeface="Times New Roman" panose="02020603050405020304" pitchFamily="18" charset="0"/>
              </a:rPr>
              <a:t>Methods</a:t>
            </a:r>
          </a:p>
        </p:txBody>
      </p:sp>
      <p:sp>
        <p:nvSpPr>
          <p:cNvPr id="33" name="Rectangle 32">
            <a:extLst>
              <a:ext uri="{FF2B5EF4-FFF2-40B4-BE49-F238E27FC236}">
                <a16:creationId xmlns:a16="http://schemas.microsoft.com/office/drawing/2014/main" id="{91350819-9F98-C748-B7B6-E102D0BE413F}"/>
              </a:ext>
            </a:extLst>
          </p:cNvPr>
          <p:cNvSpPr/>
          <p:nvPr/>
        </p:nvSpPr>
        <p:spPr>
          <a:xfrm>
            <a:off x="1493519" y="19244255"/>
            <a:ext cx="21291449" cy="103057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1FC8580-B28D-EE41-8CA7-72FFBA7B0CC7}"/>
              </a:ext>
            </a:extLst>
          </p:cNvPr>
          <p:cNvSpPr/>
          <p:nvPr/>
        </p:nvSpPr>
        <p:spPr>
          <a:xfrm>
            <a:off x="1493519" y="19245805"/>
            <a:ext cx="9235440" cy="1584960"/>
          </a:xfrm>
          <a:prstGeom prst="rect">
            <a:avLst/>
          </a:prstGeom>
          <a:solidFill>
            <a:srgbClr val="F5B827"/>
          </a:solidFill>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r>
              <a:rPr lang="en-US" b="1" dirty="0">
                <a:solidFill>
                  <a:srgbClr val="083566"/>
                </a:solidFill>
                <a:latin typeface="Times New Roman" panose="02020603050405020304" pitchFamily="18" charset="0"/>
                <a:cs typeface="Times New Roman" panose="02020603050405020304" pitchFamily="18" charset="0"/>
              </a:rPr>
              <a:t>Testing &amp; Results</a:t>
            </a:r>
          </a:p>
        </p:txBody>
      </p:sp>
      <p:sp>
        <p:nvSpPr>
          <p:cNvPr id="35" name="Rectangle 34">
            <a:extLst>
              <a:ext uri="{FF2B5EF4-FFF2-40B4-BE49-F238E27FC236}">
                <a16:creationId xmlns:a16="http://schemas.microsoft.com/office/drawing/2014/main" id="{681AC056-7A2E-2342-98AD-ABE2D12063CE}"/>
              </a:ext>
            </a:extLst>
          </p:cNvPr>
          <p:cNvSpPr/>
          <p:nvPr/>
        </p:nvSpPr>
        <p:spPr>
          <a:xfrm>
            <a:off x="23214036" y="19244255"/>
            <a:ext cx="15748935" cy="103057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41A01FB-B38A-0E4F-A6F3-5D606ECF6941}"/>
              </a:ext>
            </a:extLst>
          </p:cNvPr>
          <p:cNvSpPr/>
          <p:nvPr/>
        </p:nvSpPr>
        <p:spPr>
          <a:xfrm>
            <a:off x="23214036" y="19244255"/>
            <a:ext cx="9235440" cy="1584960"/>
          </a:xfrm>
          <a:prstGeom prst="rect">
            <a:avLst/>
          </a:prstGeom>
          <a:solidFill>
            <a:srgbClr val="F5B827"/>
          </a:solidFill>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r>
              <a:rPr lang="en-US" b="1" dirty="0">
                <a:solidFill>
                  <a:srgbClr val="083566"/>
                </a:solidFill>
                <a:latin typeface="Times New Roman" panose="02020603050405020304" pitchFamily="18" charset="0"/>
                <a:cs typeface="Times New Roman" panose="02020603050405020304" pitchFamily="18" charset="0"/>
              </a:rPr>
              <a:t>Conclusion</a:t>
            </a:r>
          </a:p>
        </p:txBody>
      </p:sp>
      <p:sp>
        <p:nvSpPr>
          <p:cNvPr id="37" name="Rectangle 36">
            <a:extLst>
              <a:ext uri="{FF2B5EF4-FFF2-40B4-BE49-F238E27FC236}">
                <a16:creationId xmlns:a16="http://schemas.microsoft.com/office/drawing/2014/main" id="{1FF1BFC6-64DD-114D-B95E-CA1ABA6ED422}"/>
              </a:ext>
            </a:extLst>
          </p:cNvPr>
          <p:cNvSpPr/>
          <p:nvPr/>
        </p:nvSpPr>
        <p:spPr>
          <a:xfrm>
            <a:off x="23214036" y="25843987"/>
            <a:ext cx="9235440" cy="1584960"/>
          </a:xfrm>
          <a:prstGeom prst="rect">
            <a:avLst/>
          </a:prstGeom>
          <a:solidFill>
            <a:srgbClr val="F5B827"/>
          </a:solidFill>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r>
              <a:rPr lang="en-US" b="1" dirty="0">
                <a:solidFill>
                  <a:srgbClr val="083566"/>
                </a:solidFill>
                <a:latin typeface="Times New Roman" panose="02020603050405020304" pitchFamily="18" charset="0"/>
                <a:cs typeface="Times New Roman" panose="02020603050405020304" pitchFamily="18" charset="0"/>
              </a:rPr>
              <a:t>Acknowledgements</a:t>
            </a:r>
          </a:p>
        </p:txBody>
      </p:sp>
      <p:sp>
        <p:nvSpPr>
          <p:cNvPr id="4" name="TextBox 3">
            <a:extLst>
              <a:ext uri="{FF2B5EF4-FFF2-40B4-BE49-F238E27FC236}">
                <a16:creationId xmlns:a16="http://schemas.microsoft.com/office/drawing/2014/main" id="{A9154EAB-DF2E-48F6-AF46-2A5F2F0B80C7}"/>
              </a:ext>
            </a:extLst>
          </p:cNvPr>
          <p:cNvSpPr txBox="1"/>
          <p:nvPr/>
        </p:nvSpPr>
        <p:spPr>
          <a:xfrm>
            <a:off x="1868344" y="14295974"/>
            <a:ext cx="7407498" cy="3323987"/>
          </a:xfrm>
          <a:prstGeom prst="rect">
            <a:avLst/>
          </a:prstGeom>
          <a:noFill/>
        </p:spPr>
        <p:txBody>
          <a:bodyPr wrap="square" rtlCol="0">
            <a:spAutoFit/>
          </a:bodyPr>
          <a:lstStyle/>
          <a:p>
            <a:r>
              <a:rPr lang="en-US" sz="4200" dirty="0">
                <a:latin typeface="Times New Roman" panose="02020603050405020304" pitchFamily="18" charset="0"/>
                <a:cs typeface="Times New Roman" panose="02020603050405020304" pitchFamily="18" charset="0"/>
              </a:rPr>
              <a:t>Dr. Crystal Hepp and her team are collecting mosquitoes to monitor various viruses that are transmitted by them such as West Nile Virus.</a:t>
            </a:r>
          </a:p>
        </p:txBody>
      </p:sp>
      <p:sp>
        <p:nvSpPr>
          <p:cNvPr id="5" name="TextBox 4">
            <a:extLst>
              <a:ext uri="{FF2B5EF4-FFF2-40B4-BE49-F238E27FC236}">
                <a16:creationId xmlns:a16="http://schemas.microsoft.com/office/drawing/2014/main" id="{7938D0EE-65EB-408D-B9D4-7DD25AB3308C}"/>
              </a:ext>
            </a:extLst>
          </p:cNvPr>
          <p:cNvSpPr txBox="1"/>
          <p:nvPr/>
        </p:nvSpPr>
        <p:spPr>
          <a:xfrm>
            <a:off x="3990109" y="17778319"/>
            <a:ext cx="8863223" cy="646331"/>
          </a:xfrm>
          <a:prstGeom prst="rect">
            <a:avLst/>
          </a:prstGeom>
          <a:noFill/>
        </p:spPr>
        <p:txBody>
          <a:bodyPr wrap="square" rtlCol="0">
            <a:spAutoFit/>
          </a:bodyPr>
          <a:lstStyle/>
          <a:p>
            <a:r>
              <a:rPr lang="en-US" sz="3600" b="1" dirty="0">
                <a:latin typeface="Times New Roman" panose="02020603050405020304" pitchFamily="18" charset="0"/>
                <a:cs typeface="Times New Roman" panose="02020603050405020304" pitchFamily="18" charset="0"/>
              </a:rPr>
              <a:t>Figure: Flowchart of Smart Mosquito Trap</a:t>
            </a:r>
          </a:p>
        </p:txBody>
      </p:sp>
      <p:sp>
        <p:nvSpPr>
          <p:cNvPr id="11" name="TextBox 10">
            <a:extLst>
              <a:ext uri="{FF2B5EF4-FFF2-40B4-BE49-F238E27FC236}">
                <a16:creationId xmlns:a16="http://schemas.microsoft.com/office/drawing/2014/main" id="{40982564-39B5-4EE6-A75C-6F6B989D8DE5}"/>
              </a:ext>
            </a:extLst>
          </p:cNvPr>
          <p:cNvSpPr txBox="1"/>
          <p:nvPr/>
        </p:nvSpPr>
        <p:spPr>
          <a:xfrm>
            <a:off x="13698146" y="7864443"/>
            <a:ext cx="10112825" cy="10926068"/>
          </a:xfrm>
          <a:prstGeom prst="rect">
            <a:avLst/>
          </a:prstGeom>
          <a:noFill/>
        </p:spPr>
        <p:txBody>
          <a:bodyPr wrap="square" rtlCol="0">
            <a:spAutoFit/>
          </a:bodyPr>
          <a:lstStyle/>
          <a:p>
            <a:r>
              <a:rPr lang="en-US" sz="4400" b="1" dirty="0">
                <a:latin typeface="Times New Roman" panose="02020603050405020304" pitchFamily="18" charset="0"/>
                <a:cs typeface="Times New Roman" panose="02020603050405020304" pitchFamily="18" charset="0"/>
              </a:rPr>
              <a:t>Detection:</a:t>
            </a:r>
          </a:p>
          <a:p>
            <a:r>
              <a:rPr lang="en-US" sz="4400" dirty="0">
                <a:latin typeface="Times New Roman" panose="02020603050405020304" pitchFamily="18" charset="0"/>
                <a:cs typeface="Times New Roman" panose="02020603050405020304" pitchFamily="18" charset="0"/>
              </a:rPr>
              <a:t>To detect the mosquito within the trap we used a circuit which implemented:</a:t>
            </a:r>
          </a:p>
          <a:p>
            <a:pPr marL="571500" indent="-571500">
              <a:buFont typeface="Arial" panose="020B0604020202020204" pitchFamily="34" charset="0"/>
              <a:buChar char="•"/>
            </a:pPr>
            <a:r>
              <a:rPr lang="en-US" sz="4400" dirty="0">
                <a:latin typeface="Times New Roman" panose="02020603050405020304" pitchFamily="18" charset="0"/>
                <a:cs typeface="Times New Roman" panose="02020603050405020304" pitchFamily="18" charset="0"/>
              </a:rPr>
              <a:t>MAX9814 Microphone Amplifier</a:t>
            </a:r>
          </a:p>
          <a:p>
            <a:pPr marL="571500" indent="-571500">
              <a:buFont typeface="Arial" panose="020B0604020202020204" pitchFamily="34" charset="0"/>
              <a:buChar char="•"/>
            </a:pPr>
            <a:r>
              <a:rPr lang="en-US" sz="4400" dirty="0">
                <a:latin typeface="Times New Roman" panose="02020603050405020304" pitchFamily="18" charset="0"/>
                <a:cs typeface="Times New Roman" panose="02020603050405020304" pitchFamily="18" charset="0"/>
              </a:rPr>
              <a:t>A bandpass filter using TL082 Op. Amp.</a:t>
            </a:r>
          </a:p>
          <a:p>
            <a:pPr marL="571500" indent="-571500">
              <a:buFont typeface="Arial" panose="020B0604020202020204" pitchFamily="34" charset="0"/>
              <a:buChar char="•"/>
            </a:pPr>
            <a:r>
              <a:rPr lang="en-US" sz="4400" dirty="0">
                <a:latin typeface="Times New Roman" panose="02020603050405020304" pitchFamily="18" charset="0"/>
                <a:cs typeface="Times New Roman" panose="02020603050405020304" pitchFamily="18" charset="0"/>
              </a:rPr>
              <a:t>MAX865 Charge Pump </a:t>
            </a:r>
          </a:p>
          <a:p>
            <a:pPr marL="571500" indent="-571500">
              <a:buFont typeface="Arial" panose="020B0604020202020204" pitchFamily="34" charset="0"/>
              <a:buChar char="•"/>
            </a:pPr>
            <a:r>
              <a:rPr lang="en-US" sz="4400" dirty="0">
                <a:latin typeface="Times New Roman" panose="02020603050405020304" pitchFamily="18" charset="0"/>
                <a:cs typeface="Times New Roman" panose="02020603050405020304" pitchFamily="18" charset="0"/>
              </a:rPr>
              <a:t>Arduino Zero Microcontroller</a:t>
            </a:r>
          </a:p>
          <a:p>
            <a:r>
              <a:rPr lang="en-US" sz="4400" dirty="0">
                <a:latin typeface="Times New Roman" panose="02020603050405020304" pitchFamily="18" charset="0"/>
                <a:cs typeface="Times New Roman" panose="02020603050405020304" pitchFamily="18" charset="0"/>
              </a:rPr>
              <a:t>The Microphone Amplifier was used to receive the sound of the mosquito’s wing beats, which fed through the bandpass filter in order to filter the specific frequency belonging to the mosquito that Dr. Hepp focused her research on. The Charge Pump was necessary due to the Arduino Zero not being able to supply a negative voltage to power the Op. Amp.</a:t>
            </a:r>
          </a:p>
        </p:txBody>
      </p:sp>
      <p:pic>
        <p:nvPicPr>
          <p:cNvPr id="12" name="Picture 11">
            <a:extLst>
              <a:ext uri="{FF2B5EF4-FFF2-40B4-BE49-F238E27FC236}">
                <a16:creationId xmlns:a16="http://schemas.microsoft.com/office/drawing/2014/main" id="{3019B723-1FD5-4DCD-ACDE-5AA126F77547}"/>
              </a:ext>
            </a:extLst>
          </p:cNvPr>
          <p:cNvPicPr>
            <a:picLocks noChangeAspect="1"/>
          </p:cNvPicPr>
          <p:nvPr/>
        </p:nvPicPr>
        <p:blipFill>
          <a:blip r:embed="rId3"/>
          <a:stretch>
            <a:fillRect/>
          </a:stretch>
        </p:blipFill>
        <p:spPr>
          <a:xfrm>
            <a:off x="23602785" y="10986590"/>
            <a:ext cx="8311393" cy="6496261"/>
          </a:xfrm>
          <a:prstGeom prst="rect">
            <a:avLst/>
          </a:prstGeom>
        </p:spPr>
      </p:pic>
      <p:sp>
        <p:nvSpPr>
          <p:cNvPr id="13" name="TextBox 12">
            <a:extLst>
              <a:ext uri="{FF2B5EF4-FFF2-40B4-BE49-F238E27FC236}">
                <a16:creationId xmlns:a16="http://schemas.microsoft.com/office/drawing/2014/main" id="{70B02FC0-0AFE-49D1-8563-C33BC94F1E70}"/>
              </a:ext>
            </a:extLst>
          </p:cNvPr>
          <p:cNvSpPr txBox="1"/>
          <p:nvPr/>
        </p:nvSpPr>
        <p:spPr>
          <a:xfrm>
            <a:off x="23602785" y="17738466"/>
            <a:ext cx="7937779" cy="646331"/>
          </a:xfrm>
          <a:prstGeom prst="rect">
            <a:avLst/>
          </a:prstGeom>
          <a:noFill/>
        </p:spPr>
        <p:txBody>
          <a:bodyPr wrap="square" rtlCol="0">
            <a:spAutoFit/>
          </a:bodyPr>
          <a:lstStyle/>
          <a:p>
            <a:r>
              <a:rPr lang="en-US" sz="3600" b="1" dirty="0">
                <a:latin typeface="Times New Roman" panose="02020603050405020304" pitchFamily="18" charset="0"/>
                <a:cs typeface="Times New Roman" panose="02020603050405020304" pitchFamily="18" charset="0"/>
              </a:rPr>
              <a:t>Figure: Schematic of Detection Circuit</a:t>
            </a:r>
          </a:p>
        </p:txBody>
      </p:sp>
      <p:pic>
        <p:nvPicPr>
          <p:cNvPr id="14" name="Picture 13">
            <a:extLst>
              <a:ext uri="{FF2B5EF4-FFF2-40B4-BE49-F238E27FC236}">
                <a16:creationId xmlns:a16="http://schemas.microsoft.com/office/drawing/2014/main" id="{B152D315-6CF7-4B4E-9BB3-760DBCBF2D39}"/>
              </a:ext>
            </a:extLst>
          </p:cNvPr>
          <p:cNvPicPr>
            <a:picLocks noChangeAspect="1"/>
          </p:cNvPicPr>
          <p:nvPr/>
        </p:nvPicPr>
        <p:blipFill>
          <a:blip r:embed="rId4"/>
          <a:stretch>
            <a:fillRect/>
          </a:stretch>
        </p:blipFill>
        <p:spPr>
          <a:xfrm>
            <a:off x="3091007" y="24894763"/>
            <a:ext cx="4587349" cy="3032005"/>
          </a:xfrm>
          <a:prstGeom prst="rect">
            <a:avLst/>
          </a:prstGeom>
        </p:spPr>
      </p:pic>
      <p:sp>
        <p:nvSpPr>
          <p:cNvPr id="15" name="TextBox 14">
            <a:extLst>
              <a:ext uri="{FF2B5EF4-FFF2-40B4-BE49-F238E27FC236}">
                <a16:creationId xmlns:a16="http://schemas.microsoft.com/office/drawing/2014/main" id="{5B8DF6EC-A1BD-490A-98F5-E4F868EB0CF8}"/>
              </a:ext>
            </a:extLst>
          </p:cNvPr>
          <p:cNvSpPr txBox="1"/>
          <p:nvPr/>
        </p:nvSpPr>
        <p:spPr>
          <a:xfrm>
            <a:off x="1801807" y="28123312"/>
            <a:ext cx="6905550" cy="1077218"/>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Figure: Plot of Bandpass filter simulated range of ~400Hz to ~850Hz</a:t>
            </a:r>
          </a:p>
        </p:txBody>
      </p:sp>
      <p:pic>
        <p:nvPicPr>
          <p:cNvPr id="27" name="image1.png">
            <a:extLst>
              <a:ext uri="{FF2B5EF4-FFF2-40B4-BE49-F238E27FC236}">
                <a16:creationId xmlns:a16="http://schemas.microsoft.com/office/drawing/2014/main" id="{B78BC2D6-768A-4D2E-93AF-4411A3FEE444}"/>
              </a:ext>
            </a:extLst>
          </p:cNvPr>
          <p:cNvPicPr/>
          <p:nvPr/>
        </p:nvPicPr>
        <p:blipFill>
          <a:blip r:embed="rId5"/>
          <a:srcRect/>
          <a:stretch>
            <a:fillRect/>
          </a:stretch>
        </p:blipFill>
        <p:spPr>
          <a:xfrm>
            <a:off x="9850582" y="11996422"/>
            <a:ext cx="2622104" cy="5629275"/>
          </a:xfrm>
          <a:prstGeom prst="rect">
            <a:avLst/>
          </a:prstGeom>
          <a:ln/>
        </p:spPr>
      </p:pic>
      <p:sp>
        <p:nvSpPr>
          <p:cNvPr id="16" name="TextBox 15">
            <a:extLst>
              <a:ext uri="{FF2B5EF4-FFF2-40B4-BE49-F238E27FC236}">
                <a16:creationId xmlns:a16="http://schemas.microsoft.com/office/drawing/2014/main" id="{293F03ED-3FF1-4E0E-955F-244A08318ECF}"/>
              </a:ext>
            </a:extLst>
          </p:cNvPr>
          <p:cNvSpPr txBox="1"/>
          <p:nvPr/>
        </p:nvSpPr>
        <p:spPr>
          <a:xfrm>
            <a:off x="1865135" y="20969938"/>
            <a:ext cx="7985447" cy="3785652"/>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Detection:</a:t>
            </a:r>
          </a:p>
          <a:p>
            <a:r>
              <a:rPr lang="en-US" sz="4000" dirty="0">
                <a:latin typeface="Times New Roman" panose="02020603050405020304" pitchFamily="18" charset="0"/>
                <a:cs typeface="Times New Roman" panose="02020603050405020304" pitchFamily="18" charset="0"/>
              </a:rPr>
              <a:t>The bandpass filter was constructed and simulated using Multisim and we were successful in simulating the frequency range for the specific mosquitoes that will be trapped. </a:t>
            </a:r>
          </a:p>
        </p:txBody>
      </p:sp>
      <p:sp>
        <p:nvSpPr>
          <p:cNvPr id="3" name="TextBox 2">
            <a:extLst>
              <a:ext uri="{FF2B5EF4-FFF2-40B4-BE49-F238E27FC236}">
                <a16:creationId xmlns:a16="http://schemas.microsoft.com/office/drawing/2014/main" id="{CB2F0D7D-3225-4F09-831C-D32906AD551A}"/>
              </a:ext>
            </a:extLst>
          </p:cNvPr>
          <p:cNvSpPr txBox="1"/>
          <p:nvPr/>
        </p:nvSpPr>
        <p:spPr>
          <a:xfrm>
            <a:off x="1865135" y="7864443"/>
            <a:ext cx="9235440" cy="6555641"/>
          </a:xfrm>
          <a:prstGeom prst="rect">
            <a:avLst/>
          </a:prstGeom>
          <a:noFill/>
        </p:spPr>
        <p:txBody>
          <a:bodyPr wrap="square" rtlCol="0">
            <a:spAutoFit/>
          </a:bodyPr>
          <a:lstStyle/>
          <a:p>
            <a:r>
              <a:rPr lang="en-US" sz="4200" dirty="0">
                <a:latin typeface="Times New Roman" panose="02020603050405020304" pitchFamily="18" charset="0"/>
                <a:cs typeface="Times New Roman" panose="02020603050405020304" pitchFamily="18" charset="0"/>
              </a:rPr>
              <a:t>The purpose of our project is to take an existing mosquito trap and give it ‘smart’ capabilities. These ‘smart’ capabilities consist of detecting when a mosquito has entered the trap and transmit that detection signal back to Dr. Crystal Hepp and her research team’s lab located in Flagstaff, Arizona. This will extend the life cycle of the trap without human interference. </a:t>
            </a:r>
          </a:p>
        </p:txBody>
      </p:sp>
      <p:sp>
        <p:nvSpPr>
          <p:cNvPr id="17" name="TextBox 16">
            <a:extLst>
              <a:ext uri="{FF2B5EF4-FFF2-40B4-BE49-F238E27FC236}">
                <a16:creationId xmlns:a16="http://schemas.microsoft.com/office/drawing/2014/main" id="{7FF2EBFD-B526-46E8-B68B-07DB8DE987FE}"/>
              </a:ext>
            </a:extLst>
          </p:cNvPr>
          <p:cNvSpPr txBox="1"/>
          <p:nvPr/>
        </p:nvSpPr>
        <p:spPr>
          <a:xfrm>
            <a:off x="23343692" y="27610990"/>
            <a:ext cx="15396389" cy="1938992"/>
          </a:xfrm>
          <a:prstGeom prst="rect">
            <a:avLst/>
          </a:prstGeom>
          <a:noFill/>
        </p:spPr>
        <p:txBody>
          <a:bodyPr wrap="square" rtlCol="0">
            <a:spAutoFit/>
          </a:bodyPr>
          <a:lstStyle/>
          <a:p>
            <a:r>
              <a:rPr lang="en-US" sz="4000" dirty="0">
                <a:latin typeface="Times New Roman" panose="02020603050405020304" pitchFamily="18" charset="0"/>
                <a:cs typeface="Times New Roman" panose="02020603050405020304" pitchFamily="18" charset="0"/>
              </a:rPr>
              <a:t>The team would like to acknowledge: Dr. Crystal Hepp, our client, </a:t>
            </a:r>
            <a:r>
              <a:rPr lang="en" sz="4000" dirty="0">
                <a:latin typeface="Times New Roman" panose="02020603050405020304" pitchFamily="18" charset="0"/>
                <a:cs typeface="Times New Roman" panose="02020603050405020304" pitchFamily="18" charset="0"/>
              </a:rPr>
              <a:t>Chase Ridenour, </a:t>
            </a:r>
            <a:r>
              <a:rPr lang="en-US" sz="4000" dirty="0">
                <a:latin typeface="Times New Roman" panose="02020603050405020304" pitchFamily="18" charset="0"/>
                <a:cs typeface="Times New Roman" panose="02020603050405020304" pitchFamily="18" charset="0"/>
              </a:rPr>
              <a:t>liaison to our client, Dr. Kyle Winfree, professor and advisor, Julie Heynssens, mentor.</a:t>
            </a:r>
          </a:p>
        </p:txBody>
      </p:sp>
      <p:pic>
        <p:nvPicPr>
          <p:cNvPr id="18" name="Picture 17">
            <a:extLst>
              <a:ext uri="{FF2B5EF4-FFF2-40B4-BE49-F238E27FC236}">
                <a16:creationId xmlns:a16="http://schemas.microsoft.com/office/drawing/2014/main" id="{EBE2D433-BBD1-4BE5-BE84-17DFF60E68C2}"/>
              </a:ext>
            </a:extLst>
          </p:cNvPr>
          <p:cNvPicPr>
            <a:picLocks noChangeAspect="1"/>
          </p:cNvPicPr>
          <p:nvPr/>
        </p:nvPicPr>
        <p:blipFill>
          <a:blip r:embed="rId6"/>
          <a:stretch>
            <a:fillRect/>
          </a:stretch>
        </p:blipFill>
        <p:spPr>
          <a:xfrm>
            <a:off x="11032626" y="19475845"/>
            <a:ext cx="3334896" cy="4461861"/>
          </a:xfrm>
          <a:prstGeom prst="rect">
            <a:avLst/>
          </a:prstGeom>
        </p:spPr>
      </p:pic>
      <p:sp>
        <p:nvSpPr>
          <p:cNvPr id="19" name="TextBox 18">
            <a:extLst>
              <a:ext uri="{FF2B5EF4-FFF2-40B4-BE49-F238E27FC236}">
                <a16:creationId xmlns:a16="http://schemas.microsoft.com/office/drawing/2014/main" id="{0CDC8253-2EC2-456B-863C-6F68373D665B}"/>
              </a:ext>
            </a:extLst>
          </p:cNvPr>
          <p:cNvSpPr txBox="1"/>
          <p:nvPr/>
        </p:nvSpPr>
        <p:spPr>
          <a:xfrm>
            <a:off x="9275843" y="24040088"/>
            <a:ext cx="6144266" cy="1077218"/>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Figure: Detection Circuit without Charge Pump</a:t>
            </a:r>
          </a:p>
        </p:txBody>
      </p:sp>
      <p:sp>
        <p:nvSpPr>
          <p:cNvPr id="20" name="TextBox 19">
            <a:extLst>
              <a:ext uri="{FF2B5EF4-FFF2-40B4-BE49-F238E27FC236}">
                <a16:creationId xmlns:a16="http://schemas.microsoft.com/office/drawing/2014/main" id="{EFFAFCDB-3A50-4605-B784-ED431C4F8DFC}"/>
              </a:ext>
            </a:extLst>
          </p:cNvPr>
          <p:cNvSpPr txBox="1"/>
          <p:nvPr/>
        </p:nvSpPr>
        <p:spPr>
          <a:xfrm>
            <a:off x="8757637" y="25045348"/>
            <a:ext cx="7360428" cy="4401205"/>
          </a:xfrm>
          <a:prstGeom prst="rect">
            <a:avLst/>
          </a:prstGeom>
          <a:noFill/>
        </p:spPr>
        <p:txBody>
          <a:bodyPr wrap="square" rtlCol="0">
            <a:spAutoFit/>
          </a:bodyPr>
          <a:lstStyle/>
          <a:p>
            <a:r>
              <a:rPr lang="en-US" sz="4000" dirty="0">
                <a:latin typeface="Times New Roman" panose="02020603050405020304" pitchFamily="18" charset="0"/>
                <a:cs typeface="Times New Roman" panose="02020603050405020304" pitchFamily="18" charset="0"/>
              </a:rPr>
              <a:t>Due to the world crisis and delay of parts, the microphone amplifier was tested by itself through the Arduino. Expected results were received with the voltage of  the amplifier changing due to change in frequency.</a:t>
            </a:r>
          </a:p>
        </p:txBody>
      </p:sp>
      <p:sp>
        <p:nvSpPr>
          <p:cNvPr id="21" name="TextBox 20">
            <a:extLst>
              <a:ext uri="{FF2B5EF4-FFF2-40B4-BE49-F238E27FC236}">
                <a16:creationId xmlns:a16="http://schemas.microsoft.com/office/drawing/2014/main" id="{80E50B17-8757-4228-905E-7460867DB98E}"/>
              </a:ext>
            </a:extLst>
          </p:cNvPr>
          <p:cNvSpPr txBox="1"/>
          <p:nvPr/>
        </p:nvSpPr>
        <p:spPr>
          <a:xfrm>
            <a:off x="23535537" y="21011258"/>
            <a:ext cx="15204543" cy="4616648"/>
          </a:xfrm>
          <a:prstGeom prst="rect">
            <a:avLst/>
          </a:prstGeom>
          <a:noFill/>
        </p:spPr>
        <p:txBody>
          <a:bodyPr wrap="square" rtlCol="0">
            <a:spAutoFit/>
          </a:bodyPr>
          <a:lstStyle/>
          <a:p>
            <a:r>
              <a:rPr lang="en-US" sz="4200" dirty="0">
                <a:latin typeface="Times New Roman" panose="02020603050405020304" pitchFamily="18" charset="0"/>
                <a:cs typeface="Times New Roman" panose="02020603050405020304" pitchFamily="18" charset="0"/>
              </a:rPr>
              <a:t>Due to the unforeseen circumstances such as the world crisis, failed prototypes and testing, more testing and merging of subsystems is needed to fully complete the project. As it stands, the project has been successful in testing the capabilities and implementation of the Microphone Amplifier, the simulation of the bandpass filter through Multisim and the transmission of a signal using a LoRa transceiver and two Arduino over a short-range distance.</a:t>
            </a:r>
          </a:p>
        </p:txBody>
      </p:sp>
      <p:pic>
        <p:nvPicPr>
          <p:cNvPr id="1026" name="Picture 2">
            <a:extLst>
              <a:ext uri="{FF2B5EF4-FFF2-40B4-BE49-F238E27FC236}">
                <a16:creationId xmlns:a16="http://schemas.microsoft.com/office/drawing/2014/main" id="{E3C8E9F7-8AD1-4698-9927-5995D3FF1F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693229" y="6638245"/>
            <a:ext cx="4955986" cy="293833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a:extLst>
              <a:ext uri="{FF2B5EF4-FFF2-40B4-BE49-F238E27FC236}">
                <a16:creationId xmlns:a16="http://schemas.microsoft.com/office/drawing/2014/main" id="{B4BFBB17-EAE6-4B02-AFAE-3DAC1397DE82}"/>
              </a:ext>
            </a:extLst>
          </p:cNvPr>
          <p:cNvPicPr>
            <a:picLocks noChangeAspect="1"/>
          </p:cNvPicPr>
          <p:nvPr/>
        </p:nvPicPr>
        <p:blipFill>
          <a:blip r:embed="rId8"/>
          <a:stretch>
            <a:fillRect/>
          </a:stretch>
        </p:blipFill>
        <p:spPr>
          <a:xfrm>
            <a:off x="32211951" y="12568323"/>
            <a:ext cx="6242607" cy="4677062"/>
          </a:xfrm>
          <a:prstGeom prst="rect">
            <a:avLst/>
          </a:prstGeom>
        </p:spPr>
      </p:pic>
      <p:sp>
        <p:nvSpPr>
          <p:cNvPr id="23" name="TextBox 22">
            <a:extLst>
              <a:ext uri="{FF2B5EF4-FFF2-40B4-BE49-F238E27FC236}">
                <a16:creationId xmlns:a16="http://schemas.microsoft.com/office/drawing/2014/main" id="{3723D3C3-705C-411E-BDF6-D80535CE8698}"/>
              </a:ext>
            </a:extLst>
          </p:cNvPr>
          <p:cNvSpPr txBox="1"/>
          <p:nvPr/>
        </p:nvSpPr>
        <p:spPr>
          <a:xfrm>
            <a:off x="24655786" y="9827908"/>
            <a:ext cx="7030872" cy="1200329"/>
          </a:xfrm>
          <a:prstGeom prst="rect">
            <a:avLst/>
          </a:prstGeom>
          <a:no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Figure: LoRa 1276 module chip wireless transceiver</a:t>
            </a:r>
          </a:p>
        </p:txBody>
      </p:sp>
      <p:sp>
        <p:nvSpPr>
          <p:cNvPr id="24" name="TextBox 23">
            <a:extLst>
              <a:ext uri="{FF2B5EF4-FFF2-40B4-BE49-F238E27FC236}">
                <a16:creationId xmlns:a16="http://schemas.microsoft.com/office/drawing/2014/main" id="{C2994944-1430-4DCF-9A04-FEDF727E6CDD}"/>
              </a:ext>
            </a:extLst>
          </p:cNvPr>
          <p:cNvSpPr txBox="1"/>
          <p:nvPr/>
        </p:nvSpPr>
        <p:spPr>
          <a:xfrm>
            <a:off x="31723871" y="17461466"/>
            <a:ext cx="7218765" cy="1200329"/>
          </a:xfrm>
          <a:prstGeom prst="rect">
            <a:avLst/>
          </a:prstGeom>
          <a:no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Figure: Setup of LoRa transmission using an Arduino</a:t>
            </a:r>
          </a:p>
        </p:txBody>
      </p:sp>
      <p:sp>
        <p:nvSpPr>
          <p:cNvPr id="25" name="TextBox 24">
            <a:extLst>
              <a:ext uri="{FF2B5EF4-FFF2-40B4-BE49-F238E27FC236}">
                <a16:creationId xmlns:a16="http://schemas.microsoft.com/office/drawing/2014/main" id="{E5BAB888-7A8B-40A3-8C3A-531FAB1912A0}"/>
              </a:ext>
            </a:extLst>
          </p:cNvPr>
          <p:cNvSpPr txBox="1"/>
          <p:nvPr/>
        </p:nvSpPr>
        <p:spPr>
          <a:xfrm>
            <a:off x="32211951" y="6552052"/>
            <a:ext cx="6759460" cy="5632311"/>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Transmission:</a:t>
            </a:r>
          </a:p>
          <a:p>
            <a:r>
              <a:rPr lang="en-US" sz="4000" dirty="0">
                <a:latin typeface="Times New Roman" panose="02020603050405020304" pitchFamily="18" charset="0"/>
                <a:cs typeface="Times New Roman" panose="02020603050405020304" pitchFamily="18" charset="0"/>
              </a:rPr>
              <a:t>To transmit the detection signal of the mosquito inside the trap we used a LoRa transceiver that is equipped with a long-range modem allowing us to transmit the detection data through its ultra-long spread spectrum communication capabilities.</a:t>
            </a:r>
          </a:p>
        </p:txBody>
      </p:sp>
      <p:sp>
        <p:nvSpPr>
          <p:cNvPr id="28" name="TextBox 27">
            <a:extLst>
              <a:ext uri="{FF2B5EF4-FFF2-40B4-BE49-F238E27FC236}">
                <a16:creationId xmlns:a16="http://schemas.microsoft.com/office/drawing/2014/main" id="{558D15B1-15C6-4BC6-B2AB-E40AAC85BBDD}"/>
              </a:ext>
            </a:extLst>
          </p:cNvPr>
          <p:cNvSpPr txBox="1"/>
          <p:nvPr/>
        </p:nvSpPr>
        <p:spPr>
          <a:xfrm>
            <a:off x="15849177" y="19426526"/>
            <a:ext cx="6710495" cy="9941183"/>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Transmission:</a:t>
            </a:r>
          </a:p>
          <a:p>
            <a:r>
              <a:rPr lang="en-US" sz="4000" dirty="0">
                <a:latin typeface="Times New Roman" panose="02020603050405020304" pitchFamily="18" charset="0"/>
                <a:cs typeface="Times New Roman" panose="02020603050405020304" pitchFamily="18" charset="0"/>
              </a:rPr>
              <a:t>Using two LoRa wireless transceivers and an Arduino microcontroller we setup the circuit and tested the transmission using code provided by the Arduino libraries. Through the code we were able to send a signal from one LoRa device to another. The results were viewed on the monitor showing the message, “LoRa Sender” and the other device showing values on the monitor. The circuit was tested only from a 20-foot range.</a:t>
            </a:r>
          </a:p>
        </p:txBody>
      </p:sp>
    </p:spTree>
    <p:extLst>
      <p:ext uri="{BB962C8B-B14F-4D97-AF65-F5344CB8AC3E}">
        <p14:creationId xmlns:p14="http://schemas.microsoft.com/office/powerpoint/2010/main" val="27658882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4351</TotalTime>
  <Words>587</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Oswald</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Heather Debbie Melville</cp:lastModifiedBy>
  <cp:revision>74</cp:revision>
  <dcterms:created xsi:type="dcterms:W3CDTF">2018-10-09T15:34:40Z</dcterms:created>
  <dcterms:modified xsi:type="dcterms:W3CDTF">2020-04-16T23:55:27Z</dcterms:modified>
</cp:coreProperties>
</file>